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95B0EE-693A-469D-84B7-3A9756B94E4D}">
  <a:tblStyle styleId="{F895B0EE-693A-469D-84B7-3A9756B94E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27644f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27644f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27644f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27644f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427644f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427644f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7644f4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7644f4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27644f4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27644f4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27644f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27644f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27644f4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27644f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27644f4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27644f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27644f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27644f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27644f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27644f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27644f4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27644f4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27644f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27644f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27644f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27644f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slide" Target="/ppt/slides/slide2.xml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75275" y="1172325"/>
            <a:ext cx="6279900" cy="231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наибольшей площади пересечения множеств “острых” углов </a:t>
            </a:r>
            <a:b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прямоугольников</a:t>
            </a:r>
            <a:endParaRPr sz="3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2100" y="34935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Презентация проекта по информатике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83925" y="3488925"/>
            <a:ext cx="231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Сорокин Владимир 10-7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2411525" y="10678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2510525" y="10870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411525" y="16516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510525" y="16708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5625" y="4950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145625" y="1022975"/>
            <a:ext cx="145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015025" y="13318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944300" y="13510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6015025" y="19156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114025" y="1934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749125" y="759000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749125" y="12869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15025" y="2499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6114025" y="2518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411525" y="33724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340800" y="339162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411525" y="39562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10525" y="39754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145625" y="2799600"/>
            <a:ext cx="13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Rectangle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145625" y="3327550"/>
            <a:ext cx="145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2411525" y="4540025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2510525" y="45592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419475" y="21537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8518475" y="21729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419475" y="27375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8518475" y="27567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153575" y="1580925"/>
            <a:ext cx="11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153575" y="2108875"/>
            <a:ext cx="1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double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419475" y="33213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8518475" y="33405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419475" y="3905150"/>
            <a:ext cx="4962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518475" y="39243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Метод решения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032500" y="2263950"/>
            <a:ext cx="20649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Список прямоугольник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острых углов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572000" y="6656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точек пересечения для данной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23"/>
          <p:cNvCxnSpPr>
            <a:stCxn id="214" idx="3"/>
            <a:endCxn id="215" idx="1"/>
          </p:cNvCxnSpPr>
          <p:nvPr/>
        </p:nvCxnSpPr>
        <p:spPr>
          <a:xfrm flipH="1" rot="10800000">
            <a:off x="3097400" y="1081350"/>
            <a:ext cx="1474500" cy="14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6143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вершины данного угла в прямоугольнике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3"/>
          <p:cNvCxnSpPr>
            <a:stCxn id="215" idx="2"/>
            <a:endCxn id="217" idx="0"/>
          </p:cNvCxnSpPr>
          <p:nvPr/>
        </p:nvCxnSpPr>
        <p:spPr>
          <a:xfrm>
            <a:off x="5821950" y="1496975"/>
            <a:ext cx="15717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3502700" y="269442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Проверка на нахождение вершин данного прямоугольника в угле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p23"/>
          <p:cNvCxnSpPr>
            <a:stCxn id="215" idx="2"/>
            <a:endCxn id="219" idx="0"/>
          </p:cNvCxnSpPr>
          <p:nvPr/>
        </p:nvCxnSpPr>
        <p:spPr>
          <a:xfrm flipH="1">
            <a:off x="4752750" y="1496975"/>
            <a:ext cx="1069200" cy="11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4517875" y="3964175"/>
            <a:ext cx="2499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Нахождение наибольшей площади и пары прямоугольник - острый угол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2" name="Google Shape;222;p23"/>
          <p:cNvCxnSpPr>
            <a:stCxn id="219" idx="2"/>
            <a:endCxn id="221" idx="0"/>
          </p:cNvCxnSpPr>
          <p:nvPr/>
        </p:nvCxnSpPr>
        <p:spPr>
          <a:xfrm>
            <a:off x="4752650" y="3525725"/>
            <a:ext cx="10152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17" idx="2"/>
            <a:endCxn id="221" idx="0"/>
          </p:cNvCxnSpPr>
          <p:nvPr/>
        </p:nvCxnSpPr>
        <p:spPr>
          <a:xfrm flipH="1">
            <a:off x="5767950" y="3525725"/>
            <a:ext cx="1625700" cy="4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1305125" y="4179725"/>
            <a:ext cx="206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3"/>
          <p:cNvCxnSpPr>
            <a:stCxn id="221" idx="1"/>
            <a:endCxn id="224" idx="3"/>
          </p:cNvCxnSpPr>
          <p:nvPr/>
        </p:nvCxnSpPr>
        <p:spPr>
          <a:xfrm rot="10800000">
            <a:off x="3370075" y="4379825"/>
            <a:ext cx="11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3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25" y="1532150"/>
            <a:ext cx="3943350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725" y="1505286"/>
            <a:ext cx="3804900" cy="3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/>
          <p:nvPr/>
        </p:nvSpPr>
        <p:spPr>
          <a:xfrm>
            <a:off x="466600" y="1478025"/>
            <a:ext cx="39432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5110625" y="1501100"/>
            <a:ext cx="3804900" cy="320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482713" y="2930900"/>
            <a:ext cx="627900" cy="4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Возникшие трудности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628650" y="1117375"/>
            <a:ext cx="7886700" cy="351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Проверка многоугольника на выпуклость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ПЛОХО                                                                ХОРОШО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0" y="2383250"/>
            <a:ext cx="3405000" cy="2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6" y="2368627"/>
            <a:ext cx="3404999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4879625" y="2369100"/>
            <a:ext cx="3444000" cy="266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827425" y="2369100"/>
            <a:ext cx="3405000" cy="268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 за внимание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Сорокин Владимир 10-7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vova_sorokim_2004@mail.ru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vova_sorokin_2004@mail.ru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sorokinvolodya2004@gmail.com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Baxxerfeed123@yandex.ru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Discord: Asarkis#0287 or 291262253158760458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Skype: soroka7263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Индекс: 197371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Genshin ID: 706846668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0" r="0" t="37402"/>
          <a:stretch/>
        </p:blipFill>
        <p:spPr>
          <a:xfrm>
            <a:off x="6738475" y="461700"/>
            <a:ext cx="2405526" cy="32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5">
            <a:alphaModFix/>
          </a:blip>
          <a:srcRect b="26660" l="3947" r="4469" t="61344"/>
          <a:stretch/>
        </p:blipFill>
        <p:spPr>
          <a:xfrm>
            <a:off x="4164750" y="3731900"/>
            <a:ext cx="4979250" cy="14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Этапы решения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3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4"/>
              </a:rPr>
              <a:t>Входные и выходные данны</a:t>
            </a: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5"/>
              </a:rPr>
              <a:t>е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6"/>
              </a:rPr>
              <a:t>Визуализация постановки задачи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7"/>
              </a:rPr>
              <a:t>Математическая модель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8"/>
              </a:rPr>
              <a:t>Визуализация структуры данных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9"/>
              </a:rPr>
              <a:t>Визуализация метода решения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0066"/>
              </a:buClr>
              <a:buSzPts val="1400"/>
              <a:buFont typeface="Times New Roman"/>
              <a:buChar char="●"/>
            </a:pPr>
            <a:r>
              <a:rPr lang="ru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0"/>
              </a:rPr>
              <a:t>Пример работы программы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11"/>
              </a:rPr>
              <a:t>Возникшие трудности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28650" y="33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93275" y="1379051"/>
            <a:ext cx="7886700" cy="356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плоскости заданы множества прямоугольников и острых углов. Найти такую пару прямоугольник - острый угол, что площадь фигуры, находящейся внутри найденного прямоугольника и острого угла будет максимальной.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и выходные данные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8650" y="1369225"/>
            <a:ext cx="8062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угла: координаты вершины угла + координаты точек, лежащих на лучах угла.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прямоугольника: координаты двух вершин прямоугольника и точки, лежащей на прямой, проходящей через 2 другие вершины.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Все точки задаются координатами x и 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данные: многоугольник + выделенная пара прямоугольник - острый угол.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628650" y="-2546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Визуализация постановки 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28650" y="4993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Имеем: множество прямоугольников и острых углов.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Требуется: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Найти такую пару прямоугольник - острый угол, у которых будет наибольшая площадь пересечения.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Выделить эту пару и наибольшую площадь пересечения.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136400"/>
            <a:ext cx="2585599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28525" y="2136400"/>
            <a:ext cx="2536200" cy="296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3" y="2139961"/>
            <a:ext cx="2585599" cy="2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417100" y="2143600"/>
            <a:ext cx="2536200" cy="296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123000" y="3260150"/>
            <a:ext cx="11526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28650" y="-13435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модель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91025" y="3472300"/>
            <a:ext cx="45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Площадь многоугольника по Гауссу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5" y="3964894"/>
            <a:ext cx="3676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28650" y="1109350"/>
            <a:ext cx="41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Перпендикулярная прямая к данной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00" y="1800538"/>
            <a:ext cx="2759368" cy="11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250" y="1601950"/>
            <a:ext cx="3591750" cy="11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5494875" y="1170850"/>
            <a:ext cx="47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Нахождение точки пересечения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484" y="3359446"/>
            <a:ext cx="3086475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689725" y="2928350"/>
            <a:ext cx="33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Проверка параллельности прямых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>
            <a:hlinkClick action="ppaction://hlinksldjump" r:id="rId7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749625" y="754150"/>
            <a:ext cx="7824726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49625" y="-99000"/>
            <a:ext cx="3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внутри треугольника?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1, 2 , 3 - вершины треугольника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0 - рассматриваемая точка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48625" y="1690200"/>
            <a:ext cx="65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latin typeface="Times New Roman"/>
                <a:ea typeface="Times New Roman"/>
                <a:cs typeface="Times New Roman"/>
                <a:sym typeface="Times New Roman"/>
              </a:rPr>
              <a:t>Невыпуклый многоугольник -&gt; Выпуклый многоугольник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2121300"/>
            <a:ext cx="3723375" cy="30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>
            <a:hlinkClick action="ppaction://hlinksldjump" r:id="rId5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532125" y="2121300"/>
            <a:ext cx="33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latin typeface="Times New Roman"/>
                <a:ea typeface="Times New Roman"/>
                <a:cs typeface="Times New Roman"/>
                <a:sym typeface="Times New Roman"/>
              </a:rPr>
              <a:t>Лежит ли точка на отрезке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825" y="2763288"/>
            <a:ext cx="4448174" cy="173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628650" y="-2445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Структура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1" name="Google Shape;151;p20"/>
          <p:cNvGraphicFramePr/>
          <p:nvPr/>
        </p:nvGraphicFramePr>
        <p:xfrm>
          <a:off x="618025" y="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0"/>
          <p:cNvSpPr txBox="1"/>
          <p:nvPr/>
        </p:nvSpPr>
        <p:spPr>
          <a:xfrm>
            <a:off x="618025" y="-5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303700" y="23484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3257000" y="13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1181100"/>
                <a:gridCol w="1181100"/>
                <a:gridCol w="1181100"/>
              </a:tblGrid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Rectangle</a:t>
                      </a:r>
                      <a:endParaRPr sz="1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55;p20"/>
          <p:cNvSpPr txBox="1"/>
          <p:nvPr/>
        </p:nvSpPr>
        <p:spPr>
          <a:xfrm>
            <a:off x="4268625" y="99420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" name="Google Shape;157;p20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pointsos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800300" y="1181000"/>
            <a:ext cx="23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angles - множество острых углов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rectangles - множество прямоугольников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pointsos - множество точек, задающих многоугольник, являющийся ответом на поставленную задачу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1"/>
          <p:cNvGraphicFramePr/>
          <p:nvPr/>
        </p:nvGraphicFramePr>
        <p:xfrm>
          <a:off x="674950" y="29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674950" y="25282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rectangle_end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21"/>
          <p:cNvGraphicFramePr/>
          <p:nvPr/>
        </p:nvGraphicFramePr>
        <p:xfrm>
          <a:off x="628650" y="5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1"/>
          <p:cNvSpPr txBox="1"/>
          <p:nvPr/>
        </p:nvSpPr>
        <p:spPr>
          <a:xfrm>
            <a:off x="628650" y="9692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pointos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80325" y="16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{F895B0EE-693A-469D-84B7-3A9756B94E4D}</a:tableStyleId>
              </a:tblPr>
              <a:tblGrid>
                <a:gridCol w="723900"/>
                <a:gridCol w="723900"/>
                <a:gridCol w="723900"/>
              </a:tblGrid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</a:t>
                      </a:r>
                      <a:endParaRPr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1"/>
          <p:cNvSpPr txBox="1"/>
          <p:nvPr/>
        </p:nvSpPr>
        <p:spPr>
          <a:xfrm>
            <a:off x="3380325" y="1194775"/>
            <a:ext cx="2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angle_end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919300" y="452625"/>
            <a:ext cx="322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pointos - временное хранилище точек пересечений для рассматриваемой пары прямоугольник - острый угол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rectangle_end - множество точек, задающих прямоугольник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angle_end -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точек, задающих острый угол из пары прямоугольник - острый угол, задающих наибольшую площадь пересечения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>
            <a:hlinkClick action="ppaction://hlinksldjump" r:id="rId3"/>
          </p:cNvPr>
          <p:cNvSpPr txBox="1"/>
          <p:nvPr/>
        </p:nvSpPr>
        <p:spPr>
          <a:xfrm>
            <a:off x="8035200" y="0"/>
            <a:ext cx="11088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